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9"/>
  </p:notesMasterIdLst>
  <p:sldIdLst>
    <p:sldId id="392" r:id="rId2"/>
    <p:sldId id="391" r:id="rId3"/>
    <p:sldId id="395" r:id="rId4"/>
    <p:sldId id="389" r:id="rId5"/>
    <p:sldId id="326" r:id="rId6"/>
    <p:sldId id="344" r:id="rId7"/>
    <p:sldId id="345" r:id="rId8"/>
    <p:sldId id="346" r:id="rId9"/>
    <p:sldId id="347" r:id="rId10"/>
    <p:sldId id="348" r:id="rId11"/>
    <p:sldId id="349" r:id="rId12"/>
    <p:sldId id="350" r:id="rId13"/>
    <p:sldId id="351" r:id="rId14"/>
    <p:sldId id="352" r:id="rId15"/>
    <p:sldId id="353" r:id="rId16"/>
    <p:sldId id="370" r:id="rId17"/>
    <p:sldId id="369" r:id="rId18"/>
    <p:sldId id="354" r:id="rId19"/>
    <p:sldId id="355" r:id="rId20"/>
    <p:sldId id="356" r:id="rId21"/>
    <p:sldId id="357" r:id="rId22"/>
    <p:sldId id="358" r:id="rId23"/>
    <p:sldId id="371" r:id="rId24"/>
    <p:sldId id="359" r:id="rId25"/>
    <p:sldId id="372" r:id="rId26"/>
    <p:sldId id="360" r:id="rId27"/>
    <p:sldId id="39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22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DBE3E6-813A-4252-B4AB-A093783504E5}" type="datetimeFigureOut">
              <a:rPr lang="en-US" smtClean="0"/>
              <a:pPr/>
              <a:t>6/7/2022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5A7A5A-C6F4-4F20-B636-9CC0C13B9B1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B5A7A5A-C6F4-4F20-B636-9CC0C13B9B1A}" type="slidenum">
              <a:rPr lang="en-US" smtClean="0"/>
              <a:pPr/>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ACD12BA-D4C4-451F-9D04-8D2F3C7F2266}" type="datetimeFigureOut">
              <a:rPr lang="en-US" smtClean="0"/>
              <a:pPr/>
              <a:t>6/7/2022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8173A6D-8DC6-43AC-8E3C-3BBBE69BDFF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CD12BA-D4C4-451F-9D04-8D2F3C7F2266}" type="datetimeFigureOut">
              <a:rPr lang="en-US" smtClean="0"/>
              <a:pPr/>
              <a:t>6/7/2022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73A6D-8DC6-43AC-8E3C-3BBBE69BDFF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CD12BA-D4C4-451F-9D04-8D2F3C7F2266}" type="datetimeFigureOut">
              <a:rPr lang="en-US" smtClean="0"/>
              <a:pPr/>
              <a:t>6/7/2022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73A6D-8DC6-43AC-8E3C-3BBBE69BDFF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CD12BA-D4C4-451F-9D04-8D2F3C7F2266}" type="datetimeFigureOut">
              <a:rPr lang="en-US" smtClean="0"/>
              <a:pPr/>
              <a:t>6/7/2022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73A6D-8DC6-43AC-8E3C-3BBBE69BDFF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ACD12BA-D4C4-451F-9D04-8D2F3C7F2266}" type="datetimeFigureOut">
              <a:rPr lang="en-US" smtClean="0"/>
              <a:pPr/>
              <a:t>6/7/2022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73A6D-8DC6-43AC-8E3C-3BBBE69BDFF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ACD12BA-D4C4-451F-9D04-8D2F3C7F2266}" type="datetimeFigureOut">
              <a:rPr lang="en-US" smtClean="0"/>
              <a:pPr/>
              <a:t>6/7/2022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173A6D-8DC6-43AC-8E3C-3BBBE69BDFF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ACD12BA-D4C4-451F-9D04-8D2F3C7F2266}" type="datetimeFigureOut">
              <a:rPr lang="en-US" smtClean="0"/>
              <a:pPr/>
              <a:t>6/7/2022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173A6D-8DC6-43AC-8E3C-3BBBE69BDFF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ACD12BA-D4C4-451F-9D04-8D2F3C7F2266}" type="datetimeFigureOut">
              <a:rPr lang="en-US" smtClean="0"/>
              <a:pPr/>
              <a:t>6/7/2022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173A6D-8DC6-43AC-8E3C-3BBBE69BDFF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CD12BA-D4C4-451F-9D04-8D2F3C7F2266}" type="datetimeFigureOut">
              <a:rPr lang="en-US" smtClean="0"/>
              <a:pPr/>
              <a:t>6/7/2022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173A6D-8DC6-43AC-8E3C-3BBBE69BDFF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ACD12BA-D4C4-451F-9D04-8D2F3C7F2266}" type="datetimeFigureOut">
              <a:rPr lang="en-US" smtClean="0"/>
              <a:pPr/>
              <a:t>6/7/2022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173A6D-8DC6-43AC-8E3C-3BBBE69BDFF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ACD12BA-D4C4-451F-9D04-8D2F3C7F2266}" type="datetimeFigureOut">
              <a:rPr lang="en-US" smtClean="0"/>
              <a:pPr/>
              <a:t>6/7/2022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8173A6D-8DC6-43AC-8E3C-3BBBE69BDFF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ACD12BA-D4C4-451F-9D04-8D2F3C7F2266}" type="datetimeFigureOut">
              <a:rPr lang="en-US" smtClean="0"/>
              <a:pPr/>
              <a:t>6/7/2022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8173A6D-8DC6-43AC-8E3C-3BBBE69BDFF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2"/>
          <p:cNvSpPr txBox="1">
            <a:spLocks noChangeArrowheads="1"/>
          </p:cNvSpPr>
          <p:nvPr/>
        </p:nvSpPr>
        <p:spPr bwMode="auto">
          <a:xfrm>
            <a:off x="239713" y="381000"/>
            <a:ext cx="8653462" cy="954088"/>
          </a:xfrm>
          <a:prstGeom prst="rect">
            <a:avLst/>
          </a:prstGeom>
          <a:noFill/>
          <a:ln w="9525">
            <a:noFill/>
            <a:miter lim="800000"/>
            <a:headEnd/>
            <a:tailEnd/>
          </a:ln>
        </p:spPr>
        <p:txBody>
          <a:bodyPr>
            <a:spAutoFit/>
          </a:bodyPr>
          <a:lstStyle/>
          <a:p>
            <a:pPr algn="ctr"/>
            <a:r>
              <a:rPr lang="en-US" sz="2800" b="1">
                <a:latin typeface="Book Antiqua" pitchFamily="18" charset="0"/>
              </a:rPr>
              <a:t>RUNGTA COLLEGE OF DENTAL SCIENCES &amp; RESEARCH </a:t>
            </a:r>
          </a:p>
        </p:txBody>
      </p:sp>
      <p:sp>
        <p:nvSpPr>
          <p:cNvPr id="4099" name="TextBox 3"/>
          <p:cNvSpPr txBox="1">
            <a:spLocks noChangeArrowheads="1"/>
          </p:cNvSpPr>
          <p:nvPr/>
        </p:nvSpPr>
        <p:spPr bwMode="auto">
          <a:xfrm>
            <a:off x="609600" y="2895600"/>
            <a:ext cx="8001000" cy="1938992"/>
          </a:xfrm>
          <a:prstGeom prst="rect">
            <a:avLst/>
          </a:prstGeom>
          <a:noFill/>
          <a:ln w="9525">
            <a:noFill/>
            <a:miter lim="800000"/>
            <a:headEnd/>
            <a:tailEnd/>
          </a:ln>
        </p:spPr>
        <p:txBody>
          <a:bodyPr wrap="square">
            <a:spAutoFit/>
          </a:bodyPr>
          <a:lstStyle/>
          <a:p>
            <a:pPr algn="ctr"/>
            <a:r>
              <a:rPr lang="en-US" sz="4000" b="1" u="sng" dirty="0" err="1" smtClean="0">
                <a:solidFill>
                  <a:schemeClr val="accent3">
                    <a:lumMod val="75000"/>
                  </a:schemeClr>
                </a:solidFill>
              </a:rPr>
              <a:t>Fibrosseous</a:t>
            </a:r>
            <a:r>
              <a:rPr lang="en-US" sz="4000" b="1" u="sng" dirty="0" smtClean="0">
                <a:solidFill>
                  <a:schemeClr val="accent3">
                    <a:lumMod val="75000"/>
                  </a:schemeClr>
                </a:solidFill>
              </a:rPr>
              <a:t> lesions of jaws &amp;</a:t>
            </a:r>
          </a:p>
          <a:p>
            <a:pPr algn="ctr"/>
            <a:r>
              <a:rPr lang="en-US" sz="4000" b="1" u="sng" dirty="0" err="1" smtClean="0">
                <a:solidFill>
                  <a:schemeClr val="accent3">
                    <a:lumMod val="75000"/>
                  </a:schemeClr>
                </a:solidFill>
              </a:rPr>
              <a:t>Osteodystrophies</a:t>
            </a:r>
            <a:r>
              <a:rPr lang="en-US" sz="4000" b="1" u="sng" dirty="0" smtClean="0">
                <a:solidFill>
                  <a:schemeClr val="accent3">
                    <a:lumMod val="75000"/>
                  </a:schemeClr>
                </a:solidFill>
              </a:rPr>
              <a:t> </a:t>
            </a:r>
          </a:p>
          <a:p>
            <a:pPr algn="ctr"/>
            <a:endParaRPr lang="en-US" sz="4000" b="1" u="sng" dirty="0">
              <a:latin typeface="Book Antiqua" pitchFamily="18" charset="0"/>
            </a:endParaRPr>
          </a:p>
        </p:txBody>
      </p:sp>
      <p:sp>
        <p:nvSpPr>
          <p:cNvPr id="4100" name="TextBox 5"/>
          <p:cNvSpPr txBox="1">
            <a:spLocks noChangeArrowheads="1"/>
          </p:cNvSpPr>
          <p:nvPr/>
        </p:nvSpPr>
        <p:spPr bwMode="auto">
          <a:xfrm>
            <a:off x="141288" y="5675313"/>
            <a:ext cx="8828087" cy="522287"/>
          </a:xfrm>
          <a:prstGeom prst="rect">
            <a:avLst/>
          </a:prstGeom>
          <a:noFill/>
          <a:ln w="9525">
            <a:noFill/>
            <a:miter lim="800000"/>
            <a:headEnd/>
            <a:tailEnd/>
          </a:ln>
        </p:spPr>
        <p:txBody>
          <a:bodyPr>
            <a:spAutoFit/>
          </a:bodyPr>
          <a:lstStyle/>
          <a:p>
            <a:pPr algn="ctr"/>
            <a:r>
              <a:rPr lang="en-US" sz="2800" b="1">
                <a:latin typeface="Book Antiqua" pitchFamily="18" charset="0"/>
              </a:rPr>
              <a:t>ORAL MEDICINE, DIAGNOSIS &amp; RADIOLOGY  </a:t>
            </a:r>
          </a:p>
        </p:txBody>
      </p:sp>
      <p:sp>
        <p:nvSpPr>
          <p:cNvPr id="4101" name="TextBox 4"/>
          <p:cNvSpPr txBox="1">
            <a:spLocks noChangeArrowheads="1"/>
          </p:cNvSpPr>
          <p:nvPr/>
        </p:nvSpPr>
        <p:spPr bwMode="auto">
          <a:xfrm>
            <a:off x="3744913" y="4800600"/>
            <a:ext cx="4899025" cy="861774"/>
          </a:xfrm>
          <a:prstGeom prst="rect">
            <a:avLst/>
          </a:prstGeom>
          <a:noFill/>
          <a:ln w="9525">
            <a:noFill/>
            <a:miter lim="800000"/>
            <a:headEnd/>
            <a:tailEnd/>
          </a:ln>
        </p:spPr>
        <p:txBody>
          <a:bodyPr wrap="square">
            <a:spAutoFit/>
          </a:bodyPr>
          <a:lstStyle/>
          <a:p>
            <a:pPr algn="r"/>
            <a:r>
              <a:rPr lang="en-US" sz="3200" b="1" dirty="0">
                <a:latin typeface="Book Antiqua" pitchFamily="18" charset="0"/>
              </a:rPr>
              <a:t>Dr. Fatima </a:t>
            </a:r>
            <a:r>
              <a:rPr lang="en-US" sz="3200" b="1" dirty="0" smtClean="0">
                <a:latin typeface="Book Antiqua" pitchFamily="18" charset="0"/>
              </a:rPr>
              <a:t>Khan </a:t>
            </a:r>
            <a:r>
              <a:rPr lang="en-US" b="1" dirty="0" smtClean="0">
                <a:latin typeface="Book Antiqua" pitchFamily="18" charset="0"/>
              </a:rPr>
              <a:t> </a:t>
            </a:r>
            <a:endParaRPr lang="en-US" b="1" dirty="0">
              <a:latin typeface="Book Antiqua" pitchFamily="18" charset="0"/>
            </a:endParaRPr>
          </a:p>
          <a:p>
            <a:pPr algn="r"/>
            <a:r>
              <a:rPr lang="en-US" b="1" dirty="0">
                <a:latin typeface="Book Antiqua" pitchFamily="18" charset="0"/>
              </a:rPr>
              <a:t> </a:t>
            </a:r>
          </a:p>
        </p:txBody>
      </p:sp>
      <p:pic>
        <p:nvPicPr>
          <p:cNvPr id="4102" name="Picture 6"/>
          <p:cNvPicPr>
            <a:picLocks noChangeAspect="1"/>
          </p:cNvPicPr>
          <p:nvPr/>
        </p:nvPicPr>
        <p:blipFill>
          <a:blip r:embed="rId2"/>
          <a:srcRect l="15781" r="15781"/>
          <a:stretch>
            <a:fillRect/>
          </a:stretch>
        </p:blipFill>
        <p:spPr bwMode="auto">
          <a:xfrm>
            <a:off x="3962400" y="1371600"/>
            <a:ext cx="1208088" cy="1597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lstStyle/>
          <a:p>
            <a:pPr algn="ctr">
              <a:buNone/>
            </a:pPr>
            <a:r>
              <a:rPr lang="en-US" b="1" dirty="0" smtClean="0"/>
              <a:t>FIBROUS DYSPLASIA</a:t>
            </a:r>
          </a:p>
          <a:p>
            <a:pPr algn="ctr">
              <a:buNone/>
            </a:pPr>
            <a:endParaRPr lang="en-US" dirty="0" smtClean="0"/>
          </a:p>
          <a:p>
            <a:pPr>
              <a:buNone/>
            </a:pPr>
            <a:r>
              <a:rPr lang="en-US" b="1" dirty="0" smtClean="0"/>
              <a:t>INTRODUCTION :</a:t>
            </a:r>
            <a:endParaRPr lang="en-US" dirty="0" smtClean="0"/>
          </a:p>
          <a:p>
            <a:r>
              <a:rPr lang="en-US" b="1" dirty="0" smtClean="0"/>
              <a:t>Fibrous dysplasia</a:t>
            </a:r>
            <a:r>
              <a:rPr lang="en-US" dirty="0" smtClean="0"/>
              <a:t> was first described by </a:t>
            </a:r>
            <a:r>
              <a:rPr lang="en-US" b="1" dirty="0" smtClean="0"/>
              <a:t>Lichtenstein in 1938</a:t>
            </a:r>
            <a:r>
              <a:rPr lang="en-US" b="1" baseline="30000" dirty="0" smtClean="0"/>
              <a:t>1,2</a:t>
            </a:r>
            <a:r>
              <a:rPr lang="en-US" baseline="30000" dirty="0" smtClean="0"/>
              <a:t> </a:t>
            </a:r>
            <a:r>
              <a:rPr lang="en-US" dirty="0" smtClean="0"/>
              <a:t>as a disorder characterized by progressive replacement of normal bone elements by fibrous tissue. It is a bone tumor that, although benign, has the potential to cause significant cosmetic and functional disturbance, particularly in the craniofacial skeleton.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p:txBody>
          <a:bodyPr>
            <a:normAutofit fontScale="92500" lnSpcReduction="10000"/>
          </a:bodyPr>
          <a:lstStyle/>
          <a:p>
            <a:pPr>
              <a:buNone/>
            </a:pPr>
            <a:r>
              <a:rPr lang="en-US" b="1" dirty="0" smtClean="0"/>
              <a:t>CLASSIFICATION</a:t>
            </a:r>
            <a:endParaRPr lang="en-US" dirty="0" smtClean="0"/>
          </a:p>
          <a:p>
            <a:pPr lvl="0"/>
            <a:r>
              <a:rPr lang="en-US" dirty="0" err="1" smtClean="0"/>
              <a:t>Monostotic</a:t>
            </a:r>
            <a:r>
              <a:rPr lang="en-US" dirty="0" smtClean="0"/>
              <a:t> fibrous dysplasia- Only one bone is involved</a:t>
            </a:r>
          </a:p>
          <a:p>
            <a:pPr lvl="0"/>
            <a:r>
              <a:rPr lang="en-US" dirty="0" err="1" smtClean="0"/>
              <a:t>Polystotic</a:t>
            </a:r>
            <a:r>
              <a:rPr lang="en-US" dirty="0" smtClean="0"/>
              <a:t> fibrous dysplasia- More than one bone is involved</a:t>
            </a:r>
          </a:p>
          <a:p>
            <a:pPr lvl="0"/>
            <a:r>
              <a:rPr lang="en-US" dirty="0" smtClean="0"/>
              <a:t>Jaffe type- Fibrous dysplasia involving variable number of bone, accompanied by pigmented lesions of the skin or “café au </a:t>
            </a:r>
            <a:r>
              <a:rPr lang="en-US" dirty="0" err="1" smtClean="0"/>
              <a:t>lait”spots</a:t>
            </a:r>
            <a:r>
              <a:rPr lang="en-US" dirty="0" smtClean="0"/>
              <a:t>.</a:t>
            </a:r>
          </a:p>
          <a:p>
            <a:pPr lvl="0"/>
            <a:r>
              <a:rPr lang="en-US" dirty="0" smtClean="0"/>
              <a:t>Albright’s syndrome- A severe form of fibrous dysplasia involving nearly all the bones in the body, accompanied by pigmented lesions of the skin plus endocrine disturbances of various types.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fontScale="92500"/>
          </a:bodyPr>
          <a:lstStyle/>
          <a:p>
            <a:pPr>
              <a:buNone/>
            </a:pPr>
            <a:r>
              <a:rPr lang="en-US" b="1" dirty="0" smtClean="0"/>
              <a:t>ORAL MANIFESTATIONS</a:t>
            </a:r>
            <a:endParaRPr lang="en-US" dirty="0" smtClean="0"/>
          </a:p>
          <a:p>
            <a:r>
              <a:rPr lang="en-US" b="1" u="sng" dirty="0" err="1" smtClean="0"/>
              <a:t>Monostotic</a:t>
            </a:r>
            <a:endParaRPr lang="en-US" dirty="0" smtClean="0"/>
          </a:p>
          <a:p>
            <a:r>
              <a:rPr lang="en-US" b="1" dirty="0" smtClean="0"/>
              <a:t>Sites: </a:t>
            </a:r>
            <a:r>
              <a:rPr lang="en-US" dirty="0" smtClean="0"/>
              <a:t>Maxilla is more commonly affected than mandible, with most changes occurring in the posterior region. Most commonly premolar-molar area.</a:t>
            </a:r>
          </a:p>
          <a:p>
            <a:r>
              <a:rPr lang="en-US" b="1" dirty="0" smtClean="0"/>
              <a:t>Appearance: </a:t>
            </a:r>
            <a:r>
              <a:rPr lang="en-US" dirty="0" smtClean="0"/>
              <a:t>There may be unilateral facial </a:t>
            </a:r>
            <a:r>
              <a:rPr lang="en-US" dirty="0" err="1" smtClean="0"/>
              <a:t>swelling,which</a:t>
            </a:r>
            <a:r>
              <a:rPr lang="en-US" dirty="0" smtClean="0"/>
              <a:t> is slow growing with intact overlying mucosa.</a:t>
            </a:r>
          </a:p>
          <a:p>
            <a:r>
              <a:rPr lang="en-US" b="1" dirty="0" smtClean="0"/>
              <a:t>Symptoms: </a:t>
            </a:r>
            <a:r>
              <a:rPr lang="en-US" dirty="0" smtClean="0"/>
              <a:t>Swelling is usually painless but patients may feel discomfort in some cases and while others complain of frank pain.</a:t>
            </a:r>
          </a:p>
          <a:p>
            <a:r>
              <a:rPr lang="en-US" b="1" dirty="0" smtClean="0"/>
              <a:t>Cortical plates</a:t>
            </a:r>
            <a:r>
              <a:rPr lang="en-US" dirty="0" smtClean="0"/>
              <a:t>: Enlarged deformities of alveolar process mainly </a:t>
            </a:r>
            <a:r>
              <a:rPr lang="en-US" dirty="0" err="1" smtClean="0"/>
              <a:t>buccal</a:t>
            </a:r>
            <a:r>
              <a:rPr lang="en-US" dirty="0" smtClean="0"/>
              <a:t> and labial cortical plates &amp; protuberant excrescence of inferior border of mandible.</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fontScale="92500" lnSpcReduction="10000"/>
          </a:bodyPr>
          <a:lstStyle/>
          <a:p>
            <a:pPr>
              <a:buNone/>
            </a:pPr>
            <a:r>
              <a:rPr lang="en-US" b="1" dirty="0" smtClean="0"/>
              <a:t>Teeth:</a:t>
            </a:r>
            <a:endParaRPr lang="en-US" dirty="0" smtClean="0"/>
          </a:p>
          <a:p>
            <a:pPr lvl="0"/>
            <a:r>
              <a:rPr lang="en-US" dirty="0" smtClean="0"/>
              <a:t>The teeth present in the affected area are either mal-aligned and tipped or displaced.</a:t>
            </a:r>
          </a:p>
          <a:p>
            <a:pPr lvl="0"/>
            <a:r>
              <a:rPr lang="en-US" dirty="0" smtClean="0"/>
              <a:t>Dental anomalies such as supernumerary teeth have been reported in connection with the </a:t>
            </a:r>
            <a:r>
              <a:rPr lang="en-US" dirty="0" err="1" smtClean="0"/>
              <a:t>monostotic</a:t>
            </a:r>
            <a:r>
              <a:rPr lang="en-US" dirty="0" smtClean="0"/>
              <a:t> fibrous dysplasia.</a:t>
            </a:r>
          </a:p>
          <a:p>
            <a:pPr lvl="0"/>
            <a:r>
              <a:rPr lang="en-US" dirty="0" smtClean="0"/>
              <a:t>The most commonly affected site is maxillary midline and </a:t>
            </a:r>
            <a:r>
              <a:rPr lang="en-US" dirty="0" err="1" smtClean="0"/>
              <a:t>mandibular</a:t>
            </a:r>
            <a:r>
              <a:rPr lang="en-US" dirty="0" smtClean="0"/>
              <a:t> premolar region.</a:t>
            </a:r>
          </a:p>
          <a:p>
            <a:pPr lvl="0"/>
            <a:r>
              <a:rPr lang="en-US" dirty="0" smtClean="0"/>
              <a:t>These supernumerary teeth often remain impacted and may affect the eruption of normal teeth.</a:t>
            </a:r>
          </a:p>
          <a:p>
            <a:pPr>
              <a:buNone/>
            </a:pPr>
            <a:r>
              <a:rPr lang="en-US" b="1" u="sng" dirty="0" smtClean="0"/>
              <a:t>Craniofacial fibrous dysplasia</a:t>
            </a:r>
            <a:endParaRPr lang="en-US" dirty="0" smtClean="0"/>
          </a:p>
          <a:p>
            <a:r>
              <a:rPr lang="en-US" b="1" dirty="0" smtClean="0"/>
              <a:t>Sites: </a:t>
            </a:r>
            <a:r>
              <a:rPr lang="en-US" dirty="0" smtClean="0"/>
              <a:t>If fibrous dysplasia extends to involve the maxillary sinus, the </a:t>
            </a:r>
            <a:r>
              <a:rPr lang="en-US" dirty="0" err="1" smtClean="0"/>
              <a:t>zygomatic</a:t>
            </a:r>
            <a:r>
              <a:rPr lang="en-US" dirty="0" smtClean="0"/>
              <a:t> process, floor of the orbit and sometimes toward the base of the skull, it refers to Craniofacial fibrous dysplasia.</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lnSpcReduction="10000"/>
          </a:bodyPr>
          <a:lstStyle/>
          <a:p>
            <a:r>
              <a:rPr lang="en-US" b="1" dirty="0" smtClean="0"/>
              <a:t>Symptoms: </a:t>
            </a:r>
            <a:r>
              <a:rPr lang="en-US" dirty="0" smtClean="0"/>
              <a:t>It results in severe malocclusion and marked facial deformity.</a:t>
            </a:r>
            <a:r>
              <a:rPr lang="en-US" b="1" dirty="0" smtClean="0"/>
              <a:t> </a:t>
            </a:r>
            <a:r>
              <a:rPr lang="en-US" dirty="0" smtClean="0"/>
              <a:t>Craniofacial lesions may lead to </a:t>
            </a:r>
            <a:r>
              <a:rPr lang="en-US" dirty="0" err="1" smtClean="0"/>
              <a:t>anosmia</a:t>
            </a:r>
            <a:r>
              <a:rPr lang="en-US" dirty="0" smtClean="0"/>
              <a:t> ( loss of sense of smell), deafness and blindness.</a:t>
            </a:r>
          </a:p>
          <a:p>
            <a:r>
              <a:rPr lang="en-US" b="1" dirty="0" smtClean="0"/>
              <a:t>Signs:</a:t>
            </a:r>
            <a:r>
              <a:rPr lang="en-US" dirty="0" smtClean="0"/>
              <a:t> There may be </a:t>
            </a:r>
            <a:r>
              <a:rPr lang="en-US" dirty="0" err="1" smtClean="0"/>
              <a:t>proptosis</a:t>
            </a:r>
            <a:r>
              <a:rPr lang="en-US" dirty="0" smtClean="0"/>
              <a:t> of the affected eye.</a:t>
            </a:r>
          </a:p>
          <a:p>
            <a:pPr>
              <a:buNone/>
            </a:pPr>
            <a:endParaRPr lang="en-US" b="1" u="sng" dirty="0" smtClean="0"/>
          </a:p>
          <a:p>
            <a:pPr>
              <a:buNone/>
            </a:pPr>
            <a:r>
              <a:rPr lang="en-US" b="1" u="sng" dirty="0" err="1" smtClean="0"/>
              <a:t>Polyostotic</a:t>
            </a:r>
            <a:r>
              <a:rPr lang="en-US" b="1" u="sng" dirty="0" smtClean="0"/>
              <a:t> ( Jaffe’s type &amp; Albright syndrome)</a:t>
            </a:r>
            <a:endParaRPr lang="en-US" dirty="0" smtClean="0"/>
          </a:p>
          <a:p>
            <a:pPr lvl="0"/>
            <a:r>
              <a:rPr lang="en-US" dirty="0" smtClean="0"/>
              <a:t>Expansion and deformities of the jaws.</a:t>
            </a:r>
          </a:p>
          <a:p>
            <a:pPr lvl="0"/>
            <a:r>
              <a:rPr lang="en-US" dirty="0" smtClean="0"/>
              <a:t>The eruption pattern of the teeth is disturbed because of loss of support of the developing teeth.</a:t>
            </a:r>
          </a:p>
          <a:p>
            <a:pPr lvl="0"/>
            <a:r>
              <a:rPr lang="en-US" dirty="0" smtClean="0"/>
              <a:t>Asymmetry of the facial bones with ballooning of the jaws, so there is gross enlargement and deformity.</a:t>
            </a:r>
          </a:p>
          <a:p>
            <a:pPr lvl="0"/>
            <a:r>
              <a:rPr lang="en-US" dirty="0" smtClean="0"/>
              <a:t>In some cases, intraoral pigmentation can be seen.</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a:bodyPr>
          <a:lstStyle/>
          <a:p>
            <a:pPr>
              <a:buNone/>
            </a:pPr>
            <a:r>
              <a:rPr lang="en-US" sz="2000" b="1" dirty="0" smtClean="0"/>
              <a:t>Radiographic features of the jaws</a:t>
            </a:r>
            <a:endParaRPr lang="en-US" sz="2000" dirty="0" smtClean="0"/>
          </a:p>
          <a:p>
            <a:r>
              <a:rPr lang="en-US" sz="2400" dirty="0" smtClean="0"/>
              <a:t>Lesions showing predominance of fibrous tissue:</a:t>
            </a:r>
          </a:p>
          <a:p>
            <a:pPr lvl="0"/>
            <a:r>
              <a:rPr lang="en-US" sz="2400" dirty="0" smtClean="0"/>
              <a:t>Early – Radiolucent with ill defined borders. The bony defect may be often </a:t>
            </a:r>
            <a:r>
              <a:rPr lang="en-US" sz="2400" dirty="0" err="1" smtClean="0"/>
              <a:t>unilocular</a:t>
            </a:r>
            <a:r>
              <a:rPr lang="en-US" sz="2400" dirty="0" smtClean="0"/>
              <a:t> but occasionally bony septa may be apparent creating an </a:t>
            </a:r>
            <a:r>
              <a:rPr lang="en-US" sz="2400" dirty="0" err="1" smtClean="0"/>
              <a:t>multilocular</a:t>
            </a:r>
            <a:r>
              <a:rPr lang="en-US" sz="2400" dirty="0" smtClean="0"/>
              <a:t> cavity.</a:t>
            </a:r>
          </a:p>
          <a:p>
            <a:pPr lvl="0"/>
            <a:r>
              <a:rPr lang="en-US" sz="2400" dirty="0" smtClean="0"/>
              <a:t>Margins – Margins may be well defined with a tendency to blend imperceptibly with surrounding normal bone.</a:t>
            </a:r>
          </a:p>
          <a:p>
            <a:pPr lvl="0"/>
            <a:r>
              <a:rPr lang="en-US" sz="2400" dirty="0" smtClean="0"/>
              <a:t>Granular appearance- Surrounding  the margins of the radiolucent </a:t>
            </a:r>
            <a:r>
              <a:rPr lang="en-US" sz="2400" dirty="0" err="1" smtClean="0"/>
              <a:t>area,there</a:t>
            </a:r>
            <a:r>
              <a:rPr lang="en-US" sz="2400" dirty="0" smtClean="0"/>
              <a:t> may be wider band of increased </a:t>
            </a:r>
            <a:r>
              <a:rPr lang="en-US" sz="2400" dirty="0" err="1" smtClean="0"/>
              <a:t>density,but</a:t>
            </a:r>
            <a:r>
              <a:rPr lang="en-US" sz="2400" dirty="0" smtClean="0"/>
              <a:t> granular in appearance.</a:t>
            </a:r>
          </a:p>
          <a:p>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5" name="Picture 3" descr="E:\imp\My Documents\Downloads\FibrousDysplasia radiograph.png"/>
          <p:cNvPicPr>
            <a:picLocks noChangeAspect="1" noChangeArrowheads="1"/>
          </p:cNvPicPr>
          <p:nvPr/>
        </p:nvPicPr>
        <p:blipFill>
          <a:blip r:embed="rId2"/>
          <a:srcRect/>
          <a:stretch>
            <a:fillRect/>
          </a:stretch>
        </p:blipFill>
        <p:spPr bwMode="auto">
          <a:xfrm>
            <a:off x="4495800" y="2743200"/>
            <a:ext cx="3800475" cy="2495550"/>
          </a:xfrm>
          <a:prstGeom prst="rect">
            <a:avLst/>
          </a:prstGeom>
          <a:noFill/>
        </p:spPr>
      </p:pic>
      <p:pic>
        <p:nvPicPr>
          <p:cNvPr id="3076" name="Picture 4" descr="E:\imp\My Documents\Downloads\FD.jpg"/>
          <p:cNvPicPr>
            <a:picLocks noGrp="1" noChangeAspect="1" noChangeArrowheads="1"/>
          </p:cNvPicPr>
          <p:nvPr>
            <p:ph idx="1"/>
          </p:nvPr>
        </p:nvPicPr>
        <p:blipFill>
          <a:blip r:embed="rId3"/>
          <a:srcRect/>
          <a:stretch>
            <a:fillRect/>
          </a:stretch>
        </p:blipFill>
        <p:spPr bwMode="auto">
          <a:xfrm>
            <a:off x="685800" y="2590800"/>
            <a:ext cx="2895600" cy="3191741"/>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smtClean="0"/>
              <a:t>Lamina </a:t>
            </a:r>
            <a:r>
              <a:rPr lang="en-US" dirty="0" err="1" smtClean="0"/>
              <a:t>dura</a:t>
            </a:r>
            <a:r>
              <a:rPr lang="en-US" dirty="0" smtClean="0"/>
              <a:t>- When the lesion involves the apices of the teeth there is loss of lamina </a:t>
            </a:r>
            <a:r>
              <a:rPr lang="en-US" dirty="0" err="1" smtClean="0"/>
              <a:t>dura</a:t>
            </a:r>
            <a:r>
              <a:rPr lang="en-US" dirty="0" smtClean="0"/>
              <a:t> or if retained, it has less density than normal.</a:t>
            </a:r>
          </a:p>
          <a:p>
            <a:pPr lvl="0"/>
            <a:r>
              <a:rPr lang="en-US" dirty="0" smtClean="0"/>
              <a:t>Teeth – </a:t>
            </a:r>
            <a:r>
              <a:rPr lang="en-US" dirty="0" err="1" smtClean="0"/>
              <a:t>Resorption</a:t>
            </a:r>
            <a:r>
              <a:rPr lang="en-US" dirty="0" smtClean="0"/>
              <a:t> of roots and destruction of developing teeth.</a:t>
            </a:r>
          </a:p>
          <a:p>
            <a:pPr lvl="0"/>
            <a:r>
              <a:rPr lang="en-US" dirty="0" smtClean="0"/>
              <a:t>Jaws – When the lesion comes to the surface, there may be expansion of the jaws.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Mature </a:t>
            </a:r>
            <a:r>
              <a:rPr lang="en-US" dirty="0" err="1" smtClean="0"/>
              <a:t>radiopaque</a:t>
            </a:r>
            <a:r>
              <a:rPr lang="en-US" dirty="0" smtClean="0"/>
              <a:t> lesions where bone is predominant:</a:t>
            </a:r>
          </a:p>
          <a:p>
            <a:pPr lvl="0"/>
            <a:r>
              <a:rPr lang="en-US" dirty="0" smtClean="0"/>
              <a:t>Orange peel</a:t>
            </a:r>
          </a:p>
          <a:p>
            <a:pPr lvl="0"/>
            <a:r>
              <a:rPr lang="en-US" dirty="0" smtClean="0"/>
              <a:t>Thumb print appearance</a:t>
            </a:r>
          </a:p>
          <a:p>
            <a:r>
              <a:rPr lang="en-US" dirty="0" smtClean="0"/>
              <a:t>Expansion: Usually extends to the </a:t>
            </a:r>
            <a:r>
              <a:rPr lang="en-US" dirty="0" err="1" smtClean="0"/>
              <a:t>buccal</a:t>
            </a:r>
            <a:r>
              <a:rPr lang="en-US" dirty="0" smtClean="0"/>
              <a:t> and distal aspects.</a:t>
            </a:r>
          </a:p>
          <a:p>
            <a:r>
              <a:rPr lang="en-US" dirty="0" smtClean="0"/>
              <a:t>Ground glass appearance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Differential Diagnosis</a:t>
            </a:r>
          </a:p>
          <a:p>
            <a:r>
              <a:rPr lang="en-US" dirty="0" smtClean="0"/>
              <a:t>Central </a:t>
            </a:r>
            <a:r>
              <a:rPr lang="en-US" dirty="0" err="1" smtClean="0"/>
              <a:t>gaint</a:t>
            </a:r>
            <a:r>
              <a:rPr lang="en-US" dirty="0" smtClean="0"/>
              <a:t> cell </a:t>
            </a:r>
            <a:r>
              <a:rPr lang="en-US" dirty="0" err="1" smtClean="0"/>
              <a:t>granuloma</a:t>
            </a:r>
            <a:endParaRPr lang="en-US" dirty="0" smtClean="0"/>
          </a:p>
          <a:p>
            <a:r>
              <a:rPr lang="en-US" dirty="0" err="1" smtClean="0"/>
              <a:t>Pagets</a:t>
            </a:r>
            <a:r>
              <a:rPr lang="en-US" dirty="0" smtClean="0"/>
              <a:t> disease</a:t>
            </a:r>
          </a:p>
          <a:p>
            <a:r>
              <a:rPr lang="en-US" dirty="0" err="1" smtClean="0"/>
              <a:t>Osteosarcom</a:t>
            </a: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Objectives </a:t>
            </a:r>
            <a:endParaRPr lang="en-US" dirty="0"/>
          </a:p>
        </p:txBody>
      </p:sp>
      <p:sp>
        <p:nvSpPr>
          <p:cNvPr id="3" name="Content Placeholder 2"/>
          <p:cNvSpPr>
            <a:spLocks noGrp="1"/>
          </p:cNvSpPr>
          <p:nvPr>
            <p:ph idx="1"/>
          </p:nvPr>
        </p:nvSpPr>
        <p:spPr/>
        <p:txBody>
          <a:bodyPr/>
          <a:lstStyle/>
          <a:p>
            <a:r>
              <a:rPr lang="en-US" dirty="0" smtClean="0"/>
              <a:t> </a:t>
            </a:r>
            <a:r>
              <a:rPr lang="en-US" sz="3200" dirty="0" smtClean="0"/>
              <a:t>To educate the students about various aspects of Fibro-osseous lesions</a:t>
            </a:r>
          </a:p>
          <a:p>
            <a:r>
              <a:rPr lang="en-US" sz="3200" dirty="0" smtClean="0"/>
              <a:t>To clarify the  disparities in </a:t>
            </a:r>
            <a:r>
              <a:rPr lang="en-US" sz="3200" dirty="0" err="1" smtClean="0"/>
              <a:t>classication</a:t>
            </a:r>
            <a:r>
              <a:rPr lang="en-US" sz="3200" dirty="0" smtClean="0"/>
              <a:t>, clinical &amp; radiological picture of various   Fibro osseous lesions </a:t>
            </a:r>
            <a:r>
              <a:rPr lang="en-US"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92500" lnSpcReduction="20000"/>
          </a:bodyPr>
          <a:lstStyle/>
          <a:p>
            <a:pPr>
              <a:buNone/>
            </a:pPr>
            <a:r>
              <a:rPr lang="en-US" b="1" dirty="0" smtClean="0"/>
              <a:t>TREATMENT:</a:t>
            </a:r>
            <a:endParaRPr lang="en-US" dirty="0" smtClean="0"/>
          </a:p>
          <a:p>
            <a:r>
              <a:rPr lang="en-US" b="1" dirty="0" smtClean="0"/>
              <a:t>Observation and Patient Education</a:t>
            </a:r>
            <a:endParaRPr lang="en-US" dirty="0" smtClean="0"/>
          </a:p>
          <a:p>
            <a:r>
              <a:rPr lang="en-US" dirty="0" smtClean="0"/>
              <a:t>Many lesions are discovered incidentally on radiographs and are asymptomatic. If the radiographic findings are characteristic of fibrous dysplasia, a biopsy is not indicated. Such lesions ordinarily pose no risk for pathologic fracture or deformity, and only clinical observation is warranted. </a:t>
            </a:r>
          </a:p>
          <a:p>
            <a:r>
              <a:rPr lang="en-US" dirty="0" smtClean="0"/>
              <a:t> </a:t>
            </a:r>
          </a:p>
          <a:p>
            <a:r>
              <a:rPr lang="en-US" dirty="0" smtClean="0"/>
              <a:t>Follow-up radiographs should be made every six months to verify that there has been no progression. In newly identified cases, a bone scan is needed to exclude a diagnosis of </a:t>
            </a:r>
            <a:r>
              <a:rPr lang="en-US" dirty="0" err="1" smtClean="0"/>
              <a:t>polyostotic</a:t>
            </a:r>
            <a:r>
              <a:rPr lang="en-US" dirty="0" smtClean="0"/>
              <a:t> disease. When </a:t>
            </a:r>
            <a:r>
              <a:rPr lang="en-US" dirty="0" err="1" smtClean="0"/>
              <a:t>polyostotic</a:t>
            </a:r>
            <a:r>
              <a:rPr lang="en-US" dirty="0" smtClean="0"/>
              <a:t> disease is found, a referral to an endocrinologist for endocrine and metabolic testing is paramount so that associated endocrine abnormalities can be diagnosed and treated early</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b="1" dirty="0" smtClean="0"/>
              <a:t>PAGET’S DISEASE </a:t>
            </a:r>
            <a:endParaRPr lang="en-US" dirty="0" smtClean="0"/>
          </a:p>
          <a:p>
            <a:r>
              <a:rPr lang="en-US" dirty="0" smtClean="0"/>
              <a:t>Paget’s disease of bone was first described by Sir James Paget under the term ‘‘</a:t>
            </a:r>
            <a:r>
              <a:rPr lang="en-US" dirty="0" err="1" smtClean="0"/>
              <a:t>osteitis</a:t>
            </a:r>
            <a:r>
              <a:rPr lang="en-US" dirty="0" smtClean="0"/>
              <a:t> </a:t>
            </a:r>
            <a:r>
              <a:rPr lang="en-US" dirty="0" err="1" smtClean="0"/>
              <a:t>deformans</a:t>
            </a:r>
            <a:r>
              <a:rPr lang="en-US" dirty="0" smtClean="0"/>
              <a:t>’’ in 1877 was refers to as ‘collage of matrix madness’</a:t>
            </a:r>
            <a:r>
              <a:rPr lang="en-US" baseline="30000" dirty="0" smtClean="0"/>
              <a:t>50,16,26,49</a:t>
            </a:r>
            <a:r>
              <a:rPr lang="en-US" dirty="0" smtClean="0"/>
              <a:t> It is a chronic progressive </a:t>
            </a:r>
            <a:r>
              <a:rPr lang="en-US" dirty="0" err="1" smtClean="0"/>
              <a:t>monostotic</a:t>
            </a:r>
            <a:r>
              <a:rPr lang="en-US" dirty="0" smtClean="0"/>
              <a:t> or </a:t>
            </a:r>
            <a:r>
              <a:rPr lang="en-US" dirty="0" err="1" smtClean="0"/>
              <a:t>polyostotic</a:t>
            </a:r>
            <a:r>
              <a:rPr lang="en-US" dirty="0" smtClean="0"/>
              <a:t> disorder characterized by rapid bone </a:t>
            </a:r>
            <a:r>
              <a:rPr lang="en-US" dirty="0" err="1" smtClean="0"/>
              <a:t>resorption</a:t>
            </a:r>
            <a:r>
              <a:rPr lang="en-US" dirty="0" smtClean="0"/>
              <a:t> and deposition resulting in a ‘‘mosaic’’ pattern of lamellar bone with extensive local </a:t>
            </a:r>
            <a:r>
              <a:rPr lang="en-US" dirty="0" err="1" smtClean="0"/>
              <a:t>vascularity</a:t>
            </a:r>
            <a:r>
              <a:rPr lang="en-US" dirty="0" smtClean="0"/>
              <a:t> and fibrous tissue in marrow</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fontScale="92500"/>
          </a:bodyPr>
          <a:lstStyle/>
          <a:p>
            <a:pPr>
              <a:buNone/>
            </a:pPr>
            <a:r>
              <a:rPr lang="en-US" b="1" dirty="0" smtClean="0"/>
              <a:t>CLINICAL FEATURES</a:t>
            </a:r>
            <a:endParaRPr lang="en-US" dirty="0" smtClean="0"/>
          </a:p>
          <a:p>
            <a:r>
              <a:rPr lang="en-US" dirty="0" smtClean="0"/>
              <a:t>Paget's disease is a localized disorder of the skeleton with a wide range of skeletal involvement. </a:t>
            </a:r>
          </a:p>
          <a:p>
            <a:pPr>
              <a:buNone/>
            </a:pPr>
            <a:r>
              <a:rPr lang="en-US" b="1" dirty="0" smtClean="0"/>
              <a:t>Deformity</a:t>
            </a:r>
            <a:endParaRPr lang="en-US" dirty="0" smtClean="0"/>
          </a:p>
          <a:p>
            <a:r>
              <a:rPr lang="en-US" dirty="0" smtClean="0"/>
              <a:t>A common feature of Paget's disease is skeletal deformity. </a:t>
            </a:r>
          </a:p>
          <a:p>
            <a:r>
              <a:rPr lang="en-US" dirty="0" smtClean="0"/>
              <a:t>Paget's disease is quite unusual in the facial bones. Facial disfigurement may be a consequence of enlargement of the maxilla and/or mandible and can be accompanied by spreading of the teeth, malocclusion, and loss of teeth</a:t>
            </a:r>
          </a:p>
          <a:p>
            <a:r>
              <a:rPr lang="en-US" dirty="0" smtClean="0"/>
              <a:t>Due to grotesque facial appearance along with waddling gait and short stature patient has got </a:t>
            </a:r>
            <a:r>
              <a:rPr lang="en-US" b="1" dirty="0" smtClean="0"/>
              <a:t>Simian appearance</a:t>
            </a:r>
            <a:r>
              <a:rPr lang="en-US" dirty="0" smtClean="0"/>
              <a:t> (like an ape or monkey)</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098" name="Picture 2" descr="E:\imp\My Documents\Downloads\pagets.jpg"/>
          <p:cNvPicPr>
            <a:picLocks noGrp="1" noChangeAspect="1" noChangeArrowheads="1"/>
          </p:cNvPicPr>
          <p:nvPr>
            <p:ph idx="1"/>
          </p:nvPr>
        </p:nvPicPr>
        <p:blipFill>
          <a:blip r:embed="rId2"/>
          <a:srcRect/>
          <a:stretch>
            <a:fillRect/>
          </a:stretch>
        </p:blipFill>
        <p:spPr bwMode="auto">
          <a:xfrm>
            <a:off x="5334000" y="2438400"/>
            <a:ext cx="3323008" cy="2209800"/>
          </a:xfrm>
          <a:prstGeom prst="rect">
            <a:avLst/>
          </a:prstGeom>
          <a:noFill/>
        </p:spPr>
      </p:pic>
      <p:pic>
        <p:nvPicPr>
          <p:cNvPr id="4101" name="Picture 5" descr="E:\imp\My Documents\Downloads\Pd.gif"/>
          <p:cNvPicPr>
            <a:picLocks noChangeAspect="1" noChangeArrowheads="1"/>
          </p:cNvPicPr>
          <p:nvPr/>
        </p:nvPicPr>
        <p:blipFill>
          <a:blip r:embed="rId3"/>
          <a:srcRect/>
          <a:stretch>
            <a:fillRect/>
          </a:stretch>
        </p:blipFill>
        <p:spPr bwMode="auto">
          <a:xfrm>
            <a:off x="457200" y="2286000"/>
            <a:ext cx="4705350" cy="3248025"/>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p:spPr>
        <p:txBody>
          <a:bodyPr>
            <a:normAutofit lnSpcReduction="10000"/>
          </a:bodyPr>
          <a:lstStyle/>
          <a:p>
            <a:pPr>
              <a:buNone/>
            </a:pPr>
            <a:r>
              <a:rPr lang="en-US" b="1" dirty="0" smtClean="0"/>
              <a:t>Pain</a:t>
            </a:r>
            <a:endParaRPr lang="en-US" dirty="0" smtClean="0"/>
          </a:p>
          <a:p>
            <a:r>
              <a:rPr lang="en-US" dirty="0" smtClean="0"/>
              <a:t>Pain is a quite common symptom in the population of Paget's disease patients. It may be of skeletal, joint, neurologic or muscle origin.</a:t>
            </a:r>
          </a:p>
          <a:p>
            <a:pPr>
              <a:buNone/>
            </a:pPr>
            <a:r>
              <a:rPr lang="en-US" b="1" dirty="0" smtClean="0"/>
              <a:t>RADIOGRAPHIC FEATURES: </a:t>
            </a:r>
            <a:r>
              <a:rPr lang="en-US" dirty="0" smtClean="0"/>
              <a:t>Paget's disease occurs most often in the pelvis, femur, skull, and vertebrae and infrequently in the jaws . It affects the maxilla about twice as often as the mandible. Whenever the jaws are involved, it is important to note whether all of the mandible or maxilla is affected. Although this disease is bilateral, occasionally only one maxilla is involved or the involvement may be significantly greater on one side</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122" name="Picture 2" descr="E:\imp\My Documents\Downloads\1.jpg"/>
          <p:cNvPicPr>
            <a:picLocks noGrp="1" noChangeAspect="1" noChangeArrowheads="1"/>
          </p:cNvPicPr>
          <p:nvPr>
            <p:ph idx="1"/>
          </p:nvPr>
        </p:nvPicPr>
        <p:blipFill>
          <a:blip r:embed="rId2"/>
          <a:srcRect/>
          <a:stretch>
            <a:fillRect/>
          </a:stretch>
        </p:blipFill>
        <p:spPr bwMode="auto">
          <a:xfrm>
            <a:off x="1173489" y="1935163"/>
            <a:ext cx="6797021" cy="4389437"/>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Differential diagnosis </a:t>
            </a:r>
            <a:endParaRPr lang="en-US" dirty="0"/>
          </a:p>
        </p:txBody>
      </p:sp>
      <p:sp>
        <p:nvSpPr>
          <p:cNvPr id="3" name="Content Placeholder 2"/>
          <p:cNvSpPr>
            <a:spLocks noGrp="1"/>
          </p:cNvSpPr>
          <p:nvPr>
            <p:ph idx="1"/>
          </p:nvPr>
        </p:nvSpPr>
        <p:spPr/>
        <p:txBody>
          <a:bodyPr/>
          <a:lstStyle/>
          <a:p>
            <a:r>
              <a:rPr lang="en-US" dirty="0" smtClean="0"/>
              <a:t>chronic diffuse </a:t>
            </a:r>
            <a:r>
              <a:rPr lang="en-US" dirty="0" err="1" smtClean="0"/>
              <a:t>sclerosing</a:t>
            </a:r>
            <a:r>
              <a:rPr lang="en-US" dirty="0" smtClean="0"/>
              <a:t> </a:t>
            </a:r>
            <a:r>
              <a:rPr lang="en-US" dirty="0" err="1" smtClean="0"/>
              <a:t>osteomyelitis</a:t>
            </a:r>
            <a:r>
              <a:rPr lang="en-US" dirty="0" smtClean="0"/>
              <a:t>. </a:t>
            </a:r>
          </a:p>
          <a:p>
            <a:r>
              <a:rPr lang="en-US" dirty="0" err="1" smtClean="0"/>
              <a:t>Osteosarcoma</a:t>
            </a:r>
            <a:r>
              <a:rPr lang="en-US" dirty="0" smtClean="0"/>
              <a:t> </a:t>
            </a:r>
          </a:p>
          <a:p>
            <a:r>
              <a:rPr lang="en-US" dirty="0" smtClean="0"/>
              <a:t>Fibrous dysplasia </a:t>
            </a:r>
          </a:p>
          <a:p>
            <a:pPr algn="ctr">
              <a:buNone/>
            </a:pPr>
            <a:r>
              <a:rPr lang="en-US" b="1" u="sng" dirty="0" smtClean="0"/>
              <a:t>Treatment </a:t>
            </a:r>
          </a:p>
          <a:p>
            <a:pPr>
              <a:buNone/>
            </a:pPr>
            <a:r>
              <a:rPr lang="en-US" dirty="0" err="1" smtClean="0"/>
              <a:t>Calcitonin</a:t>
            </a:r>
            <a:r>
              <a:rPr lang="en-US" dirty="0" smtClean="0"/>
              <a:t> </a:t>
            </a:r>
          </a:p>
          <a:p>
            <a:pPr>
              <a:buNone/>
            </a:pPr>
            <a:r>
              <a:rPr lang="en-US" dirty="0" err="1" smtClean="0"/>
              <a:t>Bisphosphonates</a:t>
            </a:r>
            <a:r>
              <a:rPr lang="en-US" dirty="0" smtClean="0"/>
              <a:t> </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971800"/>
            <a:ext cx="8229600" cy="3352800"/>
          </a:xfrm>
        </p:spPr>
        <p:txBody>
          <a:bodyPr>
            <a:normAutofit/>
          </a:bodyPr>
          <a:lstStyle/>
          <a:p>
            <a:pPr algn="ctr">
              <a:buNone/>
            </a:pPr>
            <a:r>
              <a:rPr lang="en-US" sz="7200" b="1" dirty="0" smtClean="0"/>
              <a:t>THANK YOU</a:t>
            </a:r>
            <a:endParaRPr lang="en-US" sz="72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fontScale="90000"/>
          </a:bodyPr>
          <a:lstStyle/>
          <a:p>
            <a:r>
              <a:rPr lang="en-US" sz="5400" dirty="0" smtClean="0"/>
              <a:t>     Specific </a:t>
            </a:r>
            <a:r>
              <a:rPr lang="en-US" sz="5400" dirty="0" smtClean="0"/>
              <a:t>learning Object</a:t>
            </a:r>
            <a:endParaRPr lang="en-US" dirty="0"/>
          </a:p>
        </p:txBody>
      </p:sp>
      <p:graphicFrame>
        <p:nvGraphicFramePr>
          <p:cNvPr id="4" name="Content Placeholder 3"/>
          <p:cNvGraphicFramePr>
            <a:graphicFrameLocks noGrp="1"/>
          </p:cNvGraphicFramePr>
          <p:nvPr>
            <p:ph idx="1"/>
          </p:nvPr>
        </p:nvGraphicFramePr>
        <p:xfrm>
          <a:off x="457200" y="1600197"/>
          <a:ext cx="8229600" cy="5029200"/>
        </p:xfrm>
        <a:graphic>
          <a:graphicData uri="http://schemas.openxmlformats.org/drawingml/2006/table">
            <a:tbl>
              <a:tblPr firstRow="1" bandRow="1">
                <a:tableStyleId>{5C22544A-7EE6-4342-B048-85BDC9FD1C3A}</a:tableStyleId>
              </a:tblPr>
              <a:tblGrid>
                <a:gridCol w="2743200"/>
                <a:gridCol w="2743200"/>
                <a:gridCol w="2743200"/>
              </a:tblGrid>
              <a:tr h="346266">
                <a:tc>
                  <a:txBody>
                    <a:bodyPr/>
                    <a:lstStyle/>
                    <a:p>
                      <a:pPr algn="ctr"/>
                      <a:r>
                        <a:rPr lang="en-US" dirty="0" smtClean="0"/>
                        <a:t>CORE AREAS</a:t>
                      </a:r>
                      <a:endParaRPr lang="en-US" dirty="0"/>
                    </a:p>
                  </a:txBody>
                  <a:tcPr/>
                </a:tc>
                <a:tc>
                  <a:txBody>
                    <a:bodyPr/>
                    <a:lstStyle/>
                    <a:p>
                      <a:pPr algn="ctr"/>
                      <a:r>
                        <a:rPr lang="en-US" dirty="0" smtClean="0"/>
                        <a:t>DOMAIN</a:t>
                      </a:r>
                      <a:endParaRPr lang="en-US" dirty="0"/>
                    </a:p>
                  </a:txBody>
                  <a:tcPr/>
                </a:tc>
                <a:tc>
                  <a:txBody>
                    <a:bodyPr/>
                    <a:lstStyle/>
                    <a:p>
                      <a:pPr algn="ctr"/>
                      <a:r>
                        <a:rPr lang="en-US" dirty="0" smtClean="0"/>
                        <a:t>CATEGORY</a:t>
                      </a:r>
                      <a:endParaRPr lang="en-US" dirty="0"/>
                    </a:p>
                  </a:txBody>
                  <a:tcPr/>
                </a:tc>
              </a:tr>
              <a:tr h="346266">
                <a:tc>
                  <a:txBody>
                    <a:bodyPr/>
                    <a:lstStyle/>
                    <a:p>
                      <a:r>
                        <a:rPr lang="en-US" dirty="0" smtClean="0"/>
                        <a:t>INTRODUCTION</a:t>
                      </a:r>
                      <a:endParaRPr lang="en-US" dirty="0"/>
                    </a:p>
                  </a:txBody>
                  <a:tcPr/>
                </a:tc>
                <a:tc>
                  <a:txBody>
                    <a:bodyPr/>
                    <a:lstStyle/>
                    <a:p>
                      <a:r>
                        <a:rPr lang="en-US" dirty="0" smtClean="0"/>
                        <a:t>AFFECTIVE</a:t>
                      </a:r>
                      <a:endParaRPr lang="en-US" dirty="0"/>
                    </a:p>
                  </a:txBody>
                  <a:tcPr/>
                </a:tc>
                <a:tc>
                  <a:txBody>
                    <a:bodyPr/>
                    <a:lstStyle/>
                    <a:p>
                      <a:r>
                        <a:rPr lang="en-US" dirty="0" smtClean="0"/>
                        <a:t>DESIRE TO KNOW</a:t>
                      </a:r>
                      <a:endParaRPr lang="en-US" dirty="0"/>
                    </a:p>
                  </a:txBody>
                  <a:tcPr/>
                </a:tc>
              </a:tr>
              <a:tr h="346266">
                <a:tc>
                  <a:txBody>
                    <a:bodyPr/>
                    <a:lstStyle/>
                    <a:p>
                      <a:r>
                        <a:rPr lang="en-US" dirty="0" smtClean="0"/>
                        <a:t>CLASSIFICATION</a:t>
                      </a:r>
                      <a:endParaRPr lang="en-US" dirty="0"/>
                    </a:p>
                  </a:txBody>
                  <a:tcPr/>
                </a:tc>
                <a:tc>
                  <a:txBody>
                    <a:bodyPr/>
                    <a:lstStyle/>
                    <a:p>
                      <a:r>
                        <a:rPr lang="en-US" dirty="0" smtClean="0"/>
                        <a:t>COGNITIVE</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black"/>
                          </a:solidFill>
                          <a:effectLst/>
                          <a:uLnTx/>
                          <a:uFillTx/>
                          <a:latin typeface="+mn-lt"/>
                          <a:ea typeface="+mn-ea"/>
                          <a:cs typeface="+mn-cs"/>
                        </a:rPr>
                        <a:t>MUST KNOW</a:t>
                      </a:r>
                    </a:p>
                  </a:txBody>
                  <a:tcPr/>
                </a:tc>
              </a:tr>
              <a:tr h="346266">
                <a:tc>
                  <a:txBody>
                    <a:bodyPr/>
                    <a:lstStyle/>
                    <a:p>
                      <a:r>
                        <a:rPr lang="en-US" dirty="0" smtClean="0"/>
                        <a:t>FIBROUS DYSPLASIA</a:t>
                      </a:r>
                      <a:endParaRPr lang="en-US" dirty="0"/>
                    </a:p>
                  </a:txBody>
                  <a:tcPr/>
                </a:tc>
                <a:tc>
                  <a:txBody>
                    <a:bodyPr/>
                    <a:lstStyle/>
                    <a:p>
                      <a:r>
                        <a:rPr lang="en-US" dirty="0" smtClean="0"/>
                        <a:t>COGNITIVE</a:t>
                      </a:r>
                      <a:endParaRPr lang="en-US" dirty="0"/>
                    </a:p>
                  </a:txBody>
                  <a:tcPr/>
                </a:tc>
                <a:tc>
                  <a:txBody>
                    <a:bodyPr/>
                    <a:lstStyle/>
                    <a:p>
                      <a:r>
                        <a:rPr lang="en-US" dirty="0" smtClean="0"/>
                        <a:t>MUST KNOW</a:t>
                      </a:r>
                      <a:endParaRPr lang="en-US" dirty="0"/>
                    </a:p>
                  </a:txBody>
                  <a:tcPr/>
                </a:tc>
              </a:tr>
              <a:tr h="346266">
                <a:tc>
                  <a:txBody>
                    <a:bodyPr/>
                    <a:lstStyle/>
                    <a:p>
                      <a:r>
                        <a:rPr lang="en-US" dirty="0" smtClean="0"/>
                        <a:t>PAGETS DISEASE</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COGNITIVE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black"/>
                          </a:solidFill>
                          <a:effectLst/>
                          <a:uLnTx/>
                          <a:uFillTx/>
                          <a:latin typeface="Calibri" panose="020F0502020204030204"/>
                          <a:ea typeface="+mn-ea"/>
                          <a:cs typeface="+mn-cs"/>
                        </a:rPr>
                        <a:t>MUST </a:t>
                      </a:r>
                      <a:r>
                        <a:rPr kumimoji="0" lang="en-US"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KNOW</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r>
              <a:tr h="8538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PERIAPICAL CEMENTO OSSEOUS DYSPLASIA</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COGNITIVE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black"/>
                          </a:solidFill>
                          <a:effectLst/>
                          <a:uLnTx/>
                          <a:uFillTx/>
                          <a:latin typeface="Calibri" panose="020F0502020204030204"/>
                          <a:ea typeface="+mn-ea"/>
                          <a:cs typeface="+mn-cs"/>
                        </a:rPr>
                        <a:t>NICE TO </a:t>
                      </a:r>
                      <a:r>
                        <a:rPr kumimoji="0" lang="en-US"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KNOW</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r>
              <a:tr h="597666">
                <a:tc>
                  <a:txBody>
                    <a:bodyPr/>
                    <a:lstStyle/>
                    <a:p>
                      <a:r>
                        <a:rPr lang="en-US" dirty="0" smtClean="0"/>
                        <a:t>FLORID CEMENTO OSSEOUS  DYSPLASIA</a:t>
                      </a:r>
                      <a:endParaRPr lang="en-US" dirty="0"/>
                    </a:p>
                  </a:txBody>
                  <a:tcPr/>
                </a:tc>
                <a:tc>
                  <a:txBody>
                    <a:bodyPr/>
                    <a:lstStyle/>
                    <a:p>
                      <a:r>
                        <a:rPr lang="en-US" dirty="0" smtClean="0"/>
                        <a:t>COGNITIVE</a:t>
                      </a:r>
                      <a:endParaRPr lang="en-US" dirty="0"/>
                    </a:p>
                  </a:txBody>
                  <a:tcPr/>
                </a:tc>
                <a:tc>
                  <a:txBody>
                    <a:bodyPr/>
                    <a:lstStyle/>
                    <a:p>
                      <a:r>
                        <a:rPr lang="en-US" dirty="0" smtClean="0"/>
                        <a:t>NICE</a:t>
                      </a:r>
                      <a:r>
                        <a:rPr lang="en-US" baseline="0" dirty="0" smtClean="0"/>
                        <a:t> TO </a:t>
                      </a:r>
                      <a:r>
                        <a:rPr lang="en-US" dirty="0" smtClean="0"/>
                        <a:t>KNOW</a:t>
                      </a:r>
                      <a:endParaRPr lang="en-US" dirty="0"/>
                    </a:p>
                  </a:txBody>
                  <a:tcPr/>
                </a:tc>
              </a:tr>
              <a:tr h="59766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OSSIFYING FIBROMA</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AFFECTIVE</a:t>
                      </a:r>
                    </a:p>
                  </a:txBody>
                  <a:tcPr/>
                </a:tc>
                <a:tc>
                  <a:txBody>
                    <a:bodyPr/>
                    <a:lstStyle/>
                    <a:p>
                      <a:r>
                        <a:rPr lang="en-US" dirty="0" smtClean="0"/>
                        <a:t>NICE TO KNOW</a:t>
                      </a:r>
                      <a:endParaRPr lang="en-US" dirty="0"/>
                    </a:p>
                  </a:txBody>
                  <a:tcPr/>
                </a:tc>
              </a:tr>
              <a:tr h="346266">
                <a:tc>
                  <a:txBody>
                    <a:bodyPr/>
                    <a:lstStyle/>
                    <a:p>
                      <a:r>
                        <a:rPr lang="en-US" dirty="0" smtClean="0"/>
                        <a:t>CHERUBISM</a:t>
                      </a:r>
                      <a:endParaRPr lang="en-US" dirty="0"/>
                    </a:p>
                  </a:txBody>
                  <a:tcPr/>
                </a:tc>
                <a:tc>
                  <a:txBody>
                    <a:bodyPr/>
                    <a:lstStyle/>
                    <a:p>
                      <a:r>
                        <a:rPr lang="en-US" dirty="0" smtClean="0"/>
                        <a:t>AFFECTIVE</a:t>
                      </a:r>
                      <a:endParaRPr lang="en-US" dirty="0"/>
                    </a:p>
                  </a:txBody>
                  <a:tcPr/>
                </a:tc>
                <a:tc>
                  <a:txBody>
                    <a:bodyPr/>
                    <a:lstStyle/>
                    <a:p>
                      <a:r>
                        <a:rPr lang="en-US" dirty="0" smtClean="0"/>
                        <a:t>NICE TO KNOW</a:t>
                      </a:r>
                      <a:endParaRPr lang="en-US" dirty="0"/>
                    </a:p>
                  </a:txBody>
                  <a:tcPr/>
                </a:tc>
              </a:tr>
              <a:tr h="597666">
                <a:tc>
                  <a:txBody>
                    <a:bodyPr/>
                    <a:lstStyle/>
                    <a:p>
                      <a:r>
                        <a:rPr lang="en-US" dirty="0" smtClean="0"/>
                        <a:t>RENAL OSTEODYSTROPHY</a:t>
                      </a:r>
                      <a:endParaRPr lang="en-US" dirty="0"/>
                    </a:p>
                  </a:txBody>
                  <a:tcPr/>
                </a:tc>
                <a:tc>
                  <a:txBody>
                    <a:bodyPr/>
                    <a:lstStyle/>
                    <a:p>
                      <a:r>
                        <a:rPr lang="en-US" dirty="0" smtClean="0"/>
                        <a:t>PYSCOMOTAR</a:t>
                      </a:r>
                      <a:endParaRPr lang="en-US" dirty="0"/>
                    </a:p>
                  </a:txBody>
                  <a:tcPr/>
                </a:tc>
                <a:tc>
                  <a:txBody>
                    <a:bodyPr/>
                    <a:lstStyle/>
                    <a:p>
                      <a:r>
                        <a:rPr lang="en-US" dirty="0" smtClean="0"/>
                        <a:t>DESIRE</a:t>
                      </a:r>
                      <a:r>
                        <a:rPr lang="en-US" baseline="0" dirty="0" smtClean="0"/>
                        <a:t> </a:t>
                      </a:r>
                      <a:r>
                        <a:rPr lang="en-US" dirty="0" smtClean="0"/>
                        <a:t>TO KNOW</a:t>
                      </a:r>
                      <a:endParaRPr lang="en-US" dirty="0"/>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dirty="0" smtClean="0"/>
              <a:t>             </a:t>
            </a:r>
            <a:br>
              <a:rPr lang="en-US" dirty="0" smtClean="0"/>
            </a:br>
            <a:r>
              <a:rPr lang="en-US" dirty="0" smtClean="0"/>
              <a:t/>
            </a:r>
            <a:br>
              <a:rPr lang="en-US" dirty="0" smtClean="0"/>
            </a:br>
            <a:r>
              <a:rPr lang="en-US" dirty="0" smtClean="0"/>
              <a:t/>
            </a:r>
            <a:br>
              <a:rPr lang="en-US" dirty="0" smtClean="0"/>
            </a:br>
            <a:r>
              <a:rPr lang="en-US" dirty="0" smtClean="0"/>
              <a:t>                CONTENTS</a:t>
            </a:r>
            <a:br>
              <a:rPr lang="en-US" dirty="0" smtClean="0"/>
            </a:br>
            <a:endParaRPr lang="en-US" dirty="0"/>
          </a:p>
        </p:txBody>
      </p:sp>
      <p:sp>
        <p:nvSpPr>
          <p:cNvPr id="3" name="Content Placeholder 2"/>
          <p:cNvSpPr>
            <a:spLocks noGrp="1"/>
          </p:cNvSpPr>
          <p:nvPr>
            <p:ph idx="1"/>
          </p:nvPr>
        </p:nvSpPr>
        <p:spPr>
          <a:xfrm>
            <a:off x="457200" y="1524000"/>
            <a:ext cx="8229600" cy="4800600"/>
          </a:xfrm>
        </p:spPr>
        <p:txBody>
          <a:bodyPr>
            <a:normAutofit fontScale="92500" lnSpcReduction="20000"/>
          </a:bodyPr>
          <a:lstStyle/>
          <a:p>
            <a:r>
              <a:rPr lang="en-US" dirty="0" smtClean="0"/>
              <a:t>INTRODUCTION</a:t>
            </a:r>
          </a:p>
          <a:p>
            <a:r>
              <a:rPr lang="en-US" dirty="0" smtClean="0"/>
              <a:t>CLASSIFICATION</a:t>
            </a:r>
          </a:p>
          <a:p>
            <a:r>
              <a:rPr lang="en-US" dirty="0" smtClean="0"/>
              <a:t>DESCRIPTION OF INDIVIDUAL LESION WITH RADIOLOGICAL </a:t>
            </a:r>
            <a:r>
              <a:rPr lang="en-US" dirty="0" smtClean="0"/>
              <a:t>PICTURES</a:t>
            </a:r>
          </a:p>
          <a:p>
            <a:r>
              <a:rPr lang="en-US" dirty="0" smtClean="0"/>
              <a:t>FIBROUS DYSPLASIA</a:t>
            </a:r>
          </a:p>
          <a:p>
            <a:r>
              <a:rPr lang="en-US" dirty="0" smtClean="0"/>
              <a:t>PAGETS DISEASE</a:t>
            </a:r>
          </a:p>
          <a:p>
            <a:r>
              <a:rPr lang="en-US" dirty="0" smtClean="0"/>
              <a:t>PERIAPICAL CEMENTO OSSEOUS DYSPLASIA</a:t>
            </a:r>
          </a:p>
          <a:p>
            <a:r>
              <a:rPr lang="en-US" dirty="0" smtClean="0"/>
              <a:t>FLORID CEMENTO OSSEOUS  DYSPLASIA</a:t>
            </a:r>
          </a:p>
          <a:p>
            <a:r>
              <a:rPr lang="en-US" dirty="0" smtClean="0"/>
              <a:t>OSSIFYING FIBROMA</a:t>
            </a:r>
          </a:p>
          <a:p>
            <a:r>
              <a:rPr lang="en-US" dirty="0" smtClean="0"/>
              <a:t>CHERUBISM</a:t>
            </a:r>
          </a:p>
          <a:p>
            <a:r>
              <a:rPr lang="en-US" dirty="0" smtClean="0"/>
              <a:t>RENAL OSTEODYSTROPHY</a:t>
            </a:r>
            <a:endParaRPr lang="en-US" dirty="0" smtClean="0"/>
          </a:p>
          <a:p>
            <a:r>
              <a:rPr lang="en-US" dirty="0" smtClean="0"/>
              <a:t>CONCLUSION </a:t>
            </a:r>
          </a:p>
          <a:p>
            <a:r>
              <a:rPr lang="en-US" dirty="0" smtClean="0"/>
              <a:t>REFERENCES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u="sng" dirty="0" smtClean="0"/>
              <a:t>INTRODUCTION:</a:t>
            </a:r>
            <a:endParaRPr lang="en-US" dirty="0" smtClean="0"/>
          </a:p>
          <a:p>
            <a:r>
              <a:rPr lang="en-US" dirty="0" smtClean="0"/>
              <a:t>Benign fibro-osseous lesions of the jaws are described as the replacement of normal bone by tissue composed of collagen fibers and fibroblasts and containing varying amounts of a mineralized substance that may be bony or </a:t>
            </a:r>
            <a:r>
              <a:rPr lang="en-US" dirty="0" err="1" smtClean="0"/>
              <a:t>cementum</a:t>
            </a:r>
            <a:r>
              <a:rPr lang="en-US" dirty="0" smtClean="0"/>
              <a:t>-like in appearance</a:t>
            </a:r>
            <a:r>
              <a:rPr lang="en-US" b="1" dirty="0" smtClean="0"/>
              <a:t>.</a:t>
            </a:r>
            <a:endParaRPr lang="en-US" dirty="0" smtClean="0"/>
          </a:p>
          <a:p>
            <a:r>
              <a:rPr lang="en-US" dirty="0" smtClean="0"/>
              <a:t>The term Fibro-Osseous Lesions (FOL) has been used for many years as a general description for a group of tumors and proliferative disorders, which affects the jaws.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 </a:t>
            </a:r>
            <a:endParaRPr lang="en-US" dirty="0"/>
          </a:p>
        </p:txBody>
      </p:sp>
      <p:sp>
        <p:nvSpPr>
          <p:cNvPr id="3" name="Content Placeholder 2"/>
          <p:cNvSpPr>
            <a:spLocks noGrp="1"/>
          </p:cNvSpPr>
          <p:nvPr>
            <p:ph idx="1"/>
          </p:nvPr>
        </p:nvSpPr>
        <p:spPr/>
        <p:txBody>
          <a:bodyPr/>
          <a:lstStyle/>
          <a:p>
            <a:pPr lvl="0">
              <a:buNone/>
            </a:pPr>
            <a:r>
              <a:rPr lang="en-US" b="1" u="sng" dirty="0" smtClean="0"/>
              <a:t>ACCORDING TO  NEVILLE</a:t>
            </a:r>
            <a:r>
              <a:rPr lang="en-US" b="1" u="sng" baseline="30000" dirty="0" smtClean="0"/>
              <a:t>15</a:t>
            </a:r>
            <a:r>
              <a:rPr lang="en-US" b="1" u="sng" dirty="0" smtClean="0"/>
              <a:t>, 2002</a:t>
            </a:r>
            <a:endParaRPr lang="en-US" dirty="0" smtClean="0"/>
          </a:p>
          <a:p>
            <a:pPr lvl="0"/>
            <a:r>
              <a:rPr lang="en-US" dirty="0" smtClean="0"/>
              <a:t>Fibrous dysplasia</a:t>
            </a:r>
          </a:p>
          <a:p>
            <a:pPr lvl="0"/>
            <a:r>
              <a:rPr lang="en-US" dirty="0" err="1" smtClean="0"/>
              <a:t>Cemento</a:t>
            </a:r>
            <a:r>
              <a:rPr lang="en-US" dirty="0" smtClean="0"/>
              <a:t>-osseous dysplasia</a:t>
            </a:r>
          </a:p>
          <a:p>
            <a:pPr lvl="0"/>
            <a:r>
              <a:rPr lang="en-US" dirty="0" smtClean="0"/>
              <a:t>Focal </a:t>
            </a:r>
            <a:r>
              <a:rPr lang="en-US" dirty="0" err="1" smtClean="0"/>
              <a:t>cemento</a:t>
            </a:r>
            <a:r>
              <a:rPr lang="en-US" dirty="0" smtClean="0"/>
              <a:t>-osseous dysplasia</a:t>
            </a:r>
          </a:p>
          <a:p>
            <a:pPr lvl="0"/>
            <a:r>
              <a:rPr lang="en-US" dirty="0" err="1" smtClean="0"/>
              <a:t>Periapical</a:t>
            </a:r>
            <a:r>
              <a:rPr lang="en-US" dirty="0" smtClean="0"/>
              <a:t> </a:t>
            </a:r>
            <a:r>
              <a:rPr lang="en-US" dirty="0" err="1" smtClean="0"/>
              <a:t>cemento</a:t>
            </a:r>
            <a:r>
              <a:rPr lang="en-US" dirty="0" smtClean="0"/>
              <a:t>-osseous dysplasia</a:t>
            </a:r>
          </a:p>
          <a:p>
            <a:pPr lvl="0"/>
            <a:r>
              <a:rPr lang="en-US" dirty="0" smtClean="0"/>
              <a:t>Florid </a:t>
            </a:r>
            <a:r>
              <a:rPr lang="en-US" dirty="0" err="1" smtClean="0"/>
              <a:t>cemento</a:t>
            </a:r>
            <a:r>
              <a:rPr lang="en-US" dirty="0" smtClean="0"/>
              <a:t>-osseous dysplasia</a:t>
            </a:r>
          </a:p>
          <a:p>
            <a:pPr lvl="0"/>
            <a:r>
              <a:rPr lang="en-US" dirty="0" smtClean="0"/>
              <a:t> Ossifying </a:t>
            </a:r>
            <a:r>
              <a:rPr lang="en-US" dirty="0" err="1" smtClean="0"/>
              <a:t>fibroma</a:t>
            </a:r>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a:bodyPr>
          <a:lstStyle/>
          <a:p>
            <a:pPr lvl="0">
              <a:buNone/>
            </a:pPr>
            <a:r>
              <a:rPr lang="en-US" b="1" u="sng" dirty="0" smtClean="0"/>
              <a:t>ACCORDING TO ANIL GOVIND RAO GHOM</a:t>
            </a:r>
            <a:r>
              <a:rPr lang="en-US" b="1" u="sng" baseline="30000" dirty="0" smtClean="0"/>
              <a:t>16</a:t>
            </a:r>
            <a:r>
              <a:rPr lang="en-US" b="1" u="sng" dirty="0" smtClean="0"/>
              <a:t>  2010</a:t>
            </a:r>
            <a:endParaRPr lang="en-US" dirty="0" smtClean="0"/>
          </a:p>
          <a:p>
            <a:pPr lvl="0">
              <a:buNone/>
            </a:pPr>
            <a:r>
              <a:rPr lang="en-US" dirty="0" smtClean="0"/>
              <a:t>A: </a:t>
            </a:r>
            <a:r>
              <a:rPr lang="en-US" b="1" u="sng" dirty="0" smtClean="0"/>
              <a:t>Fibro-osseous lesions of </a:t>
            </a:r>
            <a:r>
              <a:rPr lang="en-US" b="1" u="sng" dirty="0" err="1" smtClean="0"/>
              <a:t>medullary</a:t>
            </a:r>
            <a:r>
              <a:rPr lang="en-US" b="1" u="sng" dirty="0" smtClean="0"/>
              <a:t> bone origin</a:t>
            </a:r>
            <a:r>
              <a:rPr lang="en-US" b="1" dirty="0" smtClean="0"/>
              <a:t>.</a:t>
            </a:r>
            <a:endParaRPr lang="en-US" dirty="0" smtClean="0"/>
          </a:p>
          <a:p>
            <a:pPr lvl="0"/>
            <a:r>
              <a:rPr lang="en-US" dirty="0" smtClean="0"/>
              <a:t>Fibrous Dysplasia</a:t>
            </a:r>
          </a:p>
          <a:p>
            <a:pPr lvl="0"/>
            <a:r>
              <a:rPr lang="en-US" dirty="0" smtClean="0"/>
              <a:t> Fibro-</a:t>
            </a:r>
            <a:r>
              <a:rPr lang="en-US" dirty="0" err="1" smtClean="0"/>
              <a:t>osteoma</a:t>
            </a:r>
            <a:endParaRPr lang="en-US" dirty="0" smtClean="0"/>
          </a:p>
          <a:p>
            <a:pPr lvl="0"/>
            <a:r>
              <a:rPr lang="en-US" dirty="0" err="1" smtClean="0"/>
              <a:t>Cherubism</a:t>
            </a:r>
            <a:endParaRPr lang="en-US" dirty="0" smtClean="0"/>
          </a:p>
          <a:p>
            <a:pPr lvl="0"/>
            <a:r>
              <a:rPr lang="en-US" dirty="0" smtClean="0"/>
              <a:t>Juvenile ossifying </a:t>
            </a:r>
            <a:r>
              <a:rPr lang="en-US" dirty="0" err="1" smtClean="0"/>
              <a:t>fibroma</a:t>
            </a:r>
            <a:endParaRPr lang="en-US" dirty="0" smtClean="0"/>
          </a:p>
          <a:p>
            <a:pPr lvl="0"/>
            <a:r>
              <a:rPr lang="en-US" dirty="0" err="1" smtClean="0"/>
              <a:t>Gaint</a:t>
            </a:r>
            <a:r>
              <a:rPr lang="en-US" dirty="0" smtClean="0"/>
              <a:t> cell tumor</a:t>
            </a:r>
          </a:p>
          <a:p>
            <a:pPr lvl="0"/>
            <a:r>
              <a:rPr lang="en-US" dirty="0" err="1" smtClean="0"/>
              <a:t>Aneurysmal</a:t>
            </a:r>
            <a:r>
              <a:rPr lang="en-US" dirty="0" smtClean="0"/>
              <a:t> bone cyst</a:t>
            </a:r>
          </a:p>
          <a:p>
            <a:pPr lvl="0"/>
            <a:r>
              <a:rPr lang="en-US" dirty="0" smtClean="0"/>
              <a:t>Jaw lesions in hyperparathyroidism</a:t>
            </a:r>
          </a:p>
          <a:p>
            <a:pPr lvl="0"/>
            <a:r>
              <a:rPr lang="en-US" dirty="0" smtClean="0"/>
              <a:t>Paget’s disease</a:t>
            </a:r>
          </a:p>
          <a:p>
            <a:pPr>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buNone/>
            </a:pPr>
            <a:r>
              <a:rPr lang="en-US" b="1" u="sng" dirty="0" smtClean="0"/>
              <a:t>B:Fibro-osseous lesions of periodontal origin.</a:t>
            </a:r>
            <a:endParaRPr lang="en-US" dirty="0" smtClean="0"/>
          </a:p>
          <a:p>
            <a:pPr lvl="0"/>
            <a:r>
              <a:rPr lang="en-US" dirty="0" err="1" smtClean="0"/>
              <a:t>Periapical</a:t>
            </a:r>
            <a:r>
              <a:rPr lang="en-US" dirty="0" smtClean="0"/>
              <a:t> </a:t>
            </a:r>
            <a:r>
              <a:rPr lang="en-US" dirty="0" err="1" smtClean="0"/>
              <a:t>cemental</a:t>
            </a:r>
            <a:r>
              <a:rPr lang="en-US" dirty="0" smtClean="0"/>
              <a:t> dysplasia</a:t>
            </a:r>
          </a:p>
          <a:p>
            <a:pPr lvl="0"/>
            <a:r>
              <a:rPr lang="en-US" dirty="0" smtClean="0"/>
              <a:t>Florid osseous dysplasia</a:t>
            </a:r>
          </a:p>
          <a:p>
            <a:pPr lvl="0"/>
            <a:r>
              <a:rPr lang="en-US" dirty="0" err="1" smtClean="0"/>
              <a:t>Cemento</a:t>
            </a:r>
            <a:r>
              <a:rPr lang="en-US" dirty="0" smtClean="0"/>
              <a:t>-ossifying </a:t>
            </a:r>
            <a:r>
              <a:rPr lang="en-US" dirty="0" err="1" smtClean="0"/>
              <a:t>fibroma</a:t>
            </a:r>
            <a:endParaRPr lang="en-US" dirty="0" smtClean="0"/>
          </a:p>
          <a:p>
            <a:pPr lvl="0"/>
            <a:r>
              <a:rPr lang="en-US" dirty="0" err="1" smtClean="0"/>
              <a:t>Cementifying</a:t>
            </a:r>
            <a:r>
              <a:rPr lang="en-US" dirty="0" smtClean="0"/>
              <a:t> </a:t>
            </a:r>
            <a:r>
              <a:rPr lang="en-US" dirty="0" err="1" smtClean="0"/>
              <a:t>fibroma</a:t>
            </a:r>
            <a:endParaRPr lang="en-US" dirty="0" smtClean="0"/>
          </a:p>
          <a:p>
            <a:pPr lvl="0"/>
            <a:r>
              <a:rPr lang="en-US" dirty="0" smtClean="0"/>
              <a:t>Ossifying </a:t>
            </a:r>
            <a:r>
              <a:rPr lang="en-US" dirty="0" err="1" smtClean="0"/>
              <a:t>fibroma</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92500" lnSpcReduction="20000"/>
          </a:bodyPr>
          <a:lstStyle/>
          <a:p>
            <a:pPr lvl="0">
              <a:buNone/>
            </a:pPr>
            <a:r>
              <a:rPr lang="en-US" b="1" u="sng" dirty="0" smtClean="0"/>
              <a:t>C: Reactive(dysplastic) lesions arising in the tooth bearing area-these are </a:t>
            </a:r>
            <a:r>
              <a:rPr lang="en-US" b="1" u="sng" dirty="0" err="1" smtClean="0"/>
              <a:t>predominently</a:t>
            </a:r>
            <a:r>
              <a:rPr lang="en-US" b="1" u="sng" dirty="0" smtClean="0"/>
              <a:t> periodontal ligament origin.</a:t>
            </a:r>
            <a:endParaRPr lang="en-US" dirty="0" smtClean="0"/>
          </a:p>
          <a:p>
            <a:pPr lvl="0"/>
            <a:r>
              <a:rPr lang="en-US" dirty="0" err="1" smtClean="0"/>
              <a:t>Periapical</a:t>
            </a:r>
            <a:r>
              <a:rPr lang="en-US" dirty="0" smtClean="0"/>
              <a:t> </a:t>
            </a:r>
            <a:r>
              <a:rPr lang="en-US" dirty="0" err="1" smtClean="0"/>
              <a:t>cemento</a:t>
            </a:r>
            <a:r>
              <a:rPr lang="en-US" dirty="0" smtClean="0"/>
              <a:t>-osseous dysplasia</a:t>
            </a:r>
          </a:p>
          <a:p>
            <a:pPr lvl="0"/>
            <a:r>
              <a:rPr lang="en-US" dirty="0" smtClean="0"/>
              <a:t>Focal cement-osseous dysplasia</a:t>
            </a:r>
          </a:p>
          <a:p>
            <a:pPr lvl="0"/>
            <a:r>
              <a:rPr lang="en-US" dirty="0" smtClean="0"/>
              <a:t>Florid cement-osseous dysplasia</a:t>
            </a:r>
          </a:p>
          <a:p>
            <a:pPr>
              <a:buNone/>
            </a:pPr>
            <a:r>
              <a:rPr lang="en-US" b="1" dirty="0" smtClean="0"/>
              <a:t> </a:t>
            </a:r>
            <a:endParaRPr lang="en-US" dirty="0" smtClean="0"/>
          </a:p>
          <a:p>
            <a:pPr lvl="0">
              <a:buNone/>
            </a:pPr>
            <a:r>
              <a:rPr lang="en-US" b="1" u="sng" dirty="0" smtClean="0"/>
              <a:t>D:Fibro-Osseous Neoplasm</a:t>
            </a:r>
            <a:endParaRPr lang="en-US" dirty="0" smtClean="0"/>
          </a:p>
          <a:p>
            <a:pPr lvl="0"/>
            <a:r>
              <a:rPr lang="en-US" dirty="0" err="1" smtClean="0"/>
              <a:t>Cementifying</a:t>
            </a:r>
            <a:r>
              <a:rPr lang="en-US" dirty="0" smtClean="0"/>
              <a:t> </a:t>
            </a:r>
            <a:r>
              <a:rPr lang="en-US" dirty="0" err="1" smtClean="0"/>
              <a:t>fibroma</a:t>
            </a:r>
            <a:endParaRPr lang="en-US" dirty="0" smtClean="0"/>
          </a:p>
          <a:p>
            <a:pPr lvl="0"/>
            <a:r>
              <a:rPr lang="en-US" dirty="0" smtClean="0"/>
              <a:t>Ossifying </a:t>
            </a:r>
            <a:r>
              <a:rPr lang="en-US" dirty="0" err="1" smtClean="0"/>
              <a:t>fibroma</a:t>
            </a:r>
            <a:endParaRPr lang="en-US" dirty="0" smtClean="0"/>
          </a:p>
          <a:p>
            <a:pPr lvl="0"/>
            <a:r>
              <a:rPr lang="en-US" dirty="0" err="1" smtClean="0"/>
              <a:t>Cemento</a:t>
            </a:r>
            <a:r>
              <a:rPr lang="en-US" dirty="0" smtClean="0"/>
              <a:t>-ossifying </a:t>
            </a:r>
            <a:r>
              <a:rPr lang="en-US" dirty="0" err="1" smtClean="0"/>
              <a:t>fibroma</a:t>
            </a:r>
            <a:endParaRPr lang="en-US" dirty="0" smtClean="0"/>
          </a:p>
          <a:p>
            <a:pPr lvl="0"/>
            <a:r>
              <a:rPr lang="en-US" dirty="0" smtClean="0"/>
              <a:t>Juvenile ossifying </a:t>
            </a:r>
            <a:r>
              <a:rPr lang="en-US" dirty="0" err="1" smtClean="0"/>
              <a:t>fibroma</a:t>
            </a:r>
            <a:endParaRPr lang="en-US" dirty="0" smtClean="0"/>
          </a:p>
          <a:p>
            <a:pPr>
              <a:buNone/>
            </a:pPr>
            <a:endParaRPr lang="en-US" dirty="0" smtClean="0"/>
          </a:p>
          <a:p>
            <a:pPr lvl="0">
              <a:buNone/>
            </a:pPr>
            <a:r>
              <a:rPr lang="en-US" dirty="0" smtClean="0"/>
              <a:t>E: </a:t>
            </a:r>
            <a:r>
              <a:rPr lang="en-US" b="1" dirty="0" err="1" smtClean="0"/>
              <a:t>Cherubism</a:t>
            </a:r>
            <a:r>
              <a:rPr lang="en-US" b="1" dirty="0" smtClean="0"/>
              <a:t>.</a:t>
            </a:r>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1031</TotalTime>
  <Words>1241</Words>
  <Application>Microsoft Office PowerPoint</Application>
  <PresentationFormat>On-screen Show (4:3)</PresentationFormat>
  <Paragraphs>165</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Flow</vt:lpstr>
      <vt:lpstr>Slide 1</vt:lpstr>
      <vt:lpstr>               Objectives </vt:lpstr>
      <vt:lpstr>     Specific learning Object</vt:lpstr>
      <vt:lpstr>                                CONTENTS </vt:lpstr>
      <vt:lpstr>Slide 5</vt:lpstr>
      <vt:lpstr>Classification </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Differential diagnosis </vt:lpstr>
      <vt:lpstr>Slide 27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Roohi</dc:creator>
  <cp:lastModifiedBy>N</cp:lastModifiedBy>
  <cp:revision>51</cp:revision>
  <dcterms:created xsi:type="dcterms:W3CDTF">2009-10-27T06:14:25Z</dcterms:created>
  <dcterms:modified xsi:type="dcterms:W3CDTF">2022-06-07T09:20:06Z</dcterms:modified>
</cp:coreProperties>
</file>